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852" r:id="rId2"/>
  </p:sldMasterIdLst>
  <p:notesMasterIdLst>
    <p:notesMasterId r:id="rId9"/>
  </p:notesMasterIdLst>
  <p:sldIdLst>
    <p:sldId id="256" r:id="rId3"/>
    <p:sldId id="257" r:id="rId4"/>
    <p:sldId id="261" r:id="rId5"/>
    <p:sldId id="258" r:id="rId6"/>
    <p:sldId id="260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BC477-35E0-4103-9AB0-30D205EE56B7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B58BC-9B9A-403A-BD7B-D70BD43F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48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F7C4-8A34-4E59-A068-094D11529D6F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E1D68-3DB0-4232-AC07-7F4AF7B6310D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FA01E-A600-4D35-B761-F140737430E9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5461-E0AB-4A61-A8D4-4D8F470E8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68987-4B02-4100-815F-008223DA0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3C0D4-7111-43DD-B050-15D5CD8B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AE0D5-9C3B-44A2-A2C9-B6FEDE60AA32}" type="datetime1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75B6C-1123-4EE2-8095-9CB90611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B1FE1-5A03-428C-92E6-7B0D0AF0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18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B953-F307-4258-9C51-FE84292F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7F376-1DCC-40E5-BE8A-1F559C1AF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6EE7D-C57E-4B07-94D4-48611427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4E2B1-7E68-411F-98D9-CF1F8733DB5B}" type="datetime1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12979-3FC3-4839-821C-0532E30E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A87B5-9A57-43B9-AAD3-D9E4AE1F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06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AF61-E22B-4570-9CCF-2B34DC55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80BA0-D0CA-448D-8B1D-C8C5BCE4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4E4FA-6386-46D5-A83C-04AEAC7A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5342-259A-40D4-A4FF-69950E3C5149}" type="datetime1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F017D-7B95-4008-BA20-8FA5751F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29817-E416-40DC-9ADC-057E5595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03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A8BC6-D4FB-4114-8BAA-0FC78F92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7BD86-E1E8-4365-8829-F60DC8937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AB053-136A-4102-9976-B9D00E115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22DDC-E23A-4FB6-88E6-D46733B3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DF188-7A68-4E1B-8886-F8780297E0A9}" type="datetime1">
              <a:rPr lang="en-US" smtClean="0"/>
              <a:t>11/11/2017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25D16-6382-46ED-8B74-7A1C5D4F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5C6BE-9862-4A52-8DCB-5E546D72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24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3B5F-F3D5-4808-9BAE-DB34CAF6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53753-A813-43C2-BE61-9A0B5CDFE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D642F-429E-4026-8C72-5F057B94E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6D6E6-54B0-4BAB-A7ED-028D63CF6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36A20-043F-485A-973F-DC43E1B09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D838A-8EAB-45F8-A2C9-1B723431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38F1-8D7E-4BE9-8D19-83A8B223379F}" type="datetime1">
              <a:rPr lang="en-US" smtClean="0"/>
              <a:t>11/11/2017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2ECE5-543D-4E8F-8597-AF4C0900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1903F6-7B94-418E-89F0-1DD68403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11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02D9-20E9-44ED-802D-E6E1E282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AC781-F5DF-4ACA-BFEE-8DF84973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E316-2AC5-491B-8FC3-8A17DFB23657}" type="datetime1">
              <a:rPr lang="en-US" smtClean="0"/>
              <a:t>11/11/2017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59E9B-D7FA-4A52-BAA2-DF7E3355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2AB34-E882-4E60-9CCC-B5C0442A2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59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119DB-6584-48CF-A952-0F060417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8026-88B5-4667-9232-BA518F339727}" type="datetime1">
              <a:rPr lang="en-US" smtClean="0"/>
              <a:t>11/11/2017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5230F-1715-4334-A88F-75D1271DE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59144-0109-4EBE-B115-2E2B998A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06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9DB3-36D4-495A-A585-F5FF6BE4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34441-7339-4635-94FE-A34E6024C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75A0F-B0B6-4E40-A406-EFE22E65F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376F-BB5C-49FB-90E4-509BEB0E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51322-FC79-450A-B2CA-196A95DD2531}" type="datetime1">
              <a:rPr lang="en-US" smtClean="0"/>
              <a:t>11/11/2017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2ED09-DB22-49C8-828A-46B01F645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0AA-B5EB-4E37-911A-76B89831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1345018"/>
            <a:ext cx="7315200" cy="50929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B5ADD4-750C-494C-B1E6-0836CB77F9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0309" y="6229682"/>
            <a:ext cx="491793" cy="49179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11C43B1-80F1-433E-929C-09A323D9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5" y="1095439"/>
            <a:ext cx="2947482" cy="46011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C956A97-11E0-4DA5-B370-3CBA19CA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5E8B-DB3D-4293-AF8C-D2AE68CA8BB3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6CFEF3E-4B20-436E-A1D3-F68043C2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D63807-B691-4F8E-9E21-BC59658E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2DBD-60BF-4F62-A0CD-E42DCC03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0D2D27-0D1A-4C56-B48F-B6C9978F3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2120D-2CE1-4A5B-A922-D330247E2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1E11D-FD9C-44B1-A01A-3F62B94C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507C-8CF3-4C61-8E16-7819FE5AF52A}" type="datetime1">
              <a:rPr lang="en-US" smtClean="0"/>
              <a:t>11/11/2017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147D2-55CC-4A39-9463-3C739A83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A98E7-4C6A-4D01-95EF-62B44C9B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1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30C95-F65D-4C09-93E4-DCFE4B0B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20968-5406-4EBF-A685-4FDDFA513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C91C-BAED-4802-823D-F2790886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A97E-DF7C-4AA0-B044-D60FED574B4B}" type="datetime1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6535-1889-4B1E-B181-3887588D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48155-A654-42A7-8547-324FF615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31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D801E-CE8E-4D8F-A44C-A0B5120AB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17604-2536-40DF-8C54-3C442D8AC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12AE6-7121-4C38-8517-35534CDF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721F-401E-4287-B6BF-E80B0B653E2E}" type="datetime1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3F808-F153-465A-A0B0-3057369F3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F916C-B47E-4955-9948-832634B9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3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86F-C5BF-4D27-8598-53A9C00B821B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9C35-BFC6-4F21-9816-BAC91D72580C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1CDD-F648-45FF-B78E-7FDC38C49BF4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AE18-33B8-450D-9D2A-4DFD5B274BF4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4E237-E04E-457E-B4F2-F05D9815EC81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79809-2384-4D33-9F47-19B3492C358F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2017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13A4-8033-43D8-9422-F75B8EB88680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2017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43EF7E6-7C9B-4EC6-9C30-524D4CBE2DD1}" type="datetime1">
              <a:rPr lang="en-US" smtClean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606FE7-0838-4C19-B48F-9061A60B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A6E7C-CA1E-42C7-946B-B58E182FF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4923D-1203-45DE-9A0F-76882FE24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2495F-5940-4F49-9A42-CD74125CBEC2}" type="datetime1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10872-9116-4F7C-BBF6-D9E91CB7B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14A7D-F86D-47A5-B024-38B55ACA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FE296-3CBC-4CA4-B9D2-0F5DBB3F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4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D69E-E15F-4F86-BD1A-338E80B96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15" y="1990163"/>
            <a:ext cx="7315200" cy="2402183"/>
          </a:xfrm>
        </p:spPr>
        <p:txBody>
          <a:bodyPr/>
          <a:lstStyle/>
          <a:p>
            <a:pPr algn="ctr"/>
            <a:r>
              <a:rPr lang="en-US" dirty="0"/>
              <a:t>Portable Cell Initiative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CB882-AD23-421E-8327-681F28670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Project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E6FDC-A3A8-49BE-A515-6D495C3C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557" y="2549231"/>
            <a:ext cx="1540626" cy="15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6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40DCEEEA-6FE7-4541-9EB2-EF754066EE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3A72D00-0CA4-4A88-86CE-B1FB393C52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hurricane maria cell tower">
            <a:extLst>
              <a:ext uri="{FF2B5EF4-FFF2-40B4-BE49-F238E27FC236}">
                <a16:creationId xmlns:a16="http://schemas.microsoft.com/office/drawing/2014/main" id="{91B1ADE5-CDAE-4301-9A98-94456260E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8120" y="929359"/>
            <a:ext cx="3617432" cy="241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Content Placeholder 9">
            <a:extLst>
              <a:ext uri="{FF2B5EF4-FFF2-40B4-BE49-F238E27FC236}">
                <a16:creationId xmlns:a16="http://schemas.microsoft.com/office/drawing/2014/main" id="{E6788631-8FC7-4598-99F5-85CDB0E5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75" y="3504142"/>
            <a:ext cx="2962122" cy="2591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47DB-5F03-4498-9618-9DB22702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031" name="Content Placeholder 1030"/>
          <p:cNvSpPr>
            <a:spLocks noGrp="1"/>
          </p:cNvSpPr>
          <p:nvPr>
            <p:ph idx="1"/>
          </p:nvPr>
        </p:nvSpPr>
        <p:spPr>
          <a:xfrm>
            <a:off x="3869267" y="761999"/>
            <a:ext cx="3585891" cy="57248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Extreme weather events like Hurricanes and other disasters</a:t>
            </a:r>
          </a:p>
          <a:p>
            <a:pPr lvl="1"/>
            <a:r>
              <a:rPr lang="en-US" dirty="0"/>
              <a:t>Hurricane Maria in Puerto Rico</a:t>
            </a:r>
          </a:p>
          <a:p>
            <a:r>
              <a:rPr lang="en-US" dirty="0"/>
              <a:t>Causes infrastructure failure and cellular network congestion</a:t>
            </a:r>
          </a:p>
          <a:p>
            <a:r>
              <a:rPr lang="en-US" dirty="0"/>
              <a:t>We need a solution that can reconnect those in need quickly, but can be powered by solar panels and generators</a:t>
            </a:r>
          </a:p>
          <a:p>
            <a:pPr lvl="1"/>
            <a:r>
              <a:rPr lang="en-US" dirty="0"/>
              <a:t>Small, portable cell towers</a:t>
            </a:r>
          </a:p>
          <a:p>
            <a:pPr lvl="1"/>
            <a:r>
              <a:rPr lang="en-US" dirty="0"/>
              <a:t>Allows any phone in the world to connect</a:t>
            </a:r>
          </a:p>
          <a:p>
            <a:pPr lvl="1"/>
            <a:r>
              <a:rPr lang="en-US" dirty="0"/>
              <a:t>Can operate independently of internet or carrier infrastructure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81F5C-E1BE-4B41-AAA1-ABA5C515BDF4}"/>
              </a:ext>
            </a:extLst>
          </p:cNvPr>
          <p:cNvSpPr txBox="1"/>
          <p:nvPr/>
        </p:nvSpPr>
        <p:spPr>
          <a:xfrm>
            <a:off x="8542198" y="6089904"/>
            <a:ext cx="256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Portable Cell Initiative Radio Antenna Mast made from PVC</a:t>
            </a:r>
          </a:p>
        </p:txBody>
      </p:sp>
    </p:spTree>
    <p:extLst>
      <p:ext uri="{BB962C8B-B14F-4D97-AF65-F5344CB8AC3E}">
        <p14:creationId xmlns:p14="http://schemas.microsoft.com/office/powerpoint/2010/main" val="47124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59328-533B-4741-96D2-7F9CAB6D2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73336"/>
            <a:ext cx="7315200" cy="5964678"/>
          </a:xfrm>
        </p:spPr>
        <p:txBody>
          <a:bodyPr/>
          <a:lstStyle/>
          <a:p>
            <a:r>
              <a:rPr lang="en-US" dirty="0"/>
              <a:t>Customers</a:t>
            </a:r>
          </a:p>
          <a:p>
            <a:pPr lvl="1"/>
            <a:r>
              <a:rPr lang="en-US" dirty="0"/>
              <a:t>Governments, Aid organizations</a:t>
            </a:r>
          </a:p>
          <a:p>
            <a:r>
              <a:rPr lang="en-US" dirty="0"/>
              <a:t>Users</a:t>
            </a:r>
          </a:p>
          <a:p>
            <a:pPr lvl="1"/>
            <a:r>
              <a:rPr lang="en-US" dirty="0"/>
              <a:t>Emergency workers, volunteers, local people</a:t>
            </a:r>
          </a:p>
          <a:p>
            <a:r>
              <a:rPr lang="en-US" dirty="0"/>
              <a:t>Competitors</a:t>
            </a:r>
          </a:p>
          <a:p>
            <a:pPr lvl="1"/>
            <a:r>
              <a:rPr lang="en-US" dirty="0"/>
              <a:t>Google Loon</a:t>
            </a:r>
          </a:p>
          <a:p>
            <a:pPr lvl="2"/>
            <a:r>
              <a:rPr lang="en-US" dirty="0"/>
              <a:t>Overcomplicated, requires dedicate ground equipment</a:t>
            </a:r>
          </a:p>
          <a:p>
            <a:pPr lvl="1"/>
            <a:r>
              <a:rPr lang="en-US" dirty="0"/>
              <a:t>AT&amp;T ARMZ</a:t>
            </a:r>
          </a:p>
          <a:p>
            <a:pPr lvl="2"/>
            <a:r>
              <a:rPr lang="en-US" dirty="0"/>
              <a:t>Expensive, less portable, only for continental US</a:t>
            </a:r>
          </a:p>
          <a:p>
            <a:r>
              <a:rPr lang="en-US" dirty="0"/>
              <a:t>Value Proposition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Low power</a:t>
            </a:r>
          </a:p>
          <a:p>
            <a:pPr lvl="1"/>
            <a:r>
              <a:rPr lang="en-US" dirty="0"/>
              <a:t>Quick to setup</a:t>
            </a:r>
          </a:p>
          <a:p>
            <a:pPr lvl="1"/>
            <a:r>
              <a:rPr lang="en-US" dirty="0"/>
              <a:t>Available for use in a diverse range of environments without modification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40E27-662C-4EE4-B411-C2B69906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2167697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93ECB7-190B-4C58-9B61-4FF76854D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48" b="15568"/>
          <a:stretch/>
        </p:blipFill>
        <p:spPr>
          <a:xfrm>
            <a:off x="3900490" y="634003"/>
            <a:ext cx="7351163" cy="416858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5B39F9-BBCA-4138-A3B0-5064AD4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5C6B2-245C-4149-B598-D90BDDA5F85D}"/>
              </a:ext>
            </a:extLst>
          </p:cNvPr>
          <p:cNvSpPr txBox="1"/>
          <p:nvPr/>
        </p:nvSpPr>
        <p:spPr>
          <a:xfrm>
            <a:off x="4265405" y="5163670"/>
            <a:ext cx="6621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base transceiver station is the computers and radios that connect users to each other through the GSM protocol.</a:t>
            </a:r>
          </a:p>
          <a:p>
            <a:r>
              <a:rPr lang="en-US" sz="1400" dirty="0"/>
              <a:t>This connects to a database which keeps track of users and a web server that provides a captive portal to users when they first connect in their browser.</a:t>
            </a:r>
          </a:p>
        </p:txBody>
      </p:sp>
    </p:spTree>
    <p:extLst>
      <p:ext uri="{BB962C8B-B14F-4D97-AF65-F5344CB8AC3E}">
        <p14:creationId xmlns:p14="http://schemas.microsoft.com/office/powerpoint/2010/main" val="422120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D096C4-C197-4568-B152-D85804AAA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995" y="849531"/>
            <a:ext cx="7315200" cy="5309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Allows users to make calls, send SMS, access Internet</a:t>
            </a:r>
          </a:p>
          <a:p>
            <a:r>
              <a:rPr lang="en-US" dirty="0"/>
              <a:t>Connects to the outside world through a consumer satellite connection</a:t>
            </a:r>
          </a:p>
          <a:p>
            <a:r>
              <a:rPr lang="en-US" dirty="0"/>
              <a:t>Uses open source software and hardware</a:t>
            </a:r>
          </a:p>
          <a:p>
            <a:pPr lvl="1"/>
            <a:r>
              <a:rPr lang="en-US" dirty="0"/>
              <a:t>Software Defined Radio</a:t>
            </a:r>
          </a:p>
          <a:p>
            <a:pPr lvl="1"/>
            <a:r>
              <a:rPr lang="en-US" dirty="0" err="1"/>
              <a:t>OpenBTS</a:t>
            </a:r>
            <a:r>
              <a:rPr lang="en-US" dirty="0"/>
              <a:t> software for GSM (2G) communications</a:t>
            </a:r>
          </a:p>
          <a:p>
            <a:pPr lvl="1"/>
            <a:r>
              <a:rPr lang="en-US" dirty="0"/>
              <a:t>Raspberry Pi or </a:t>
            </a:r>
            <a:r>
              <a:rPr lang="en-US" dirty="0" err="1"/>
              <a:t>ODroid</a:t>
            </a:r>
            <a:r>
              <a:rPr lang="en-US" dirty="0"/>
              <a:t> XU-4</a:t>
            </a:r>
          </a:p>
          <a:p>
            <a:pPr lvl="1"/>
            <a:r>
              <a:rPr lang="en-US" dirty="0"/>
              <a:t>Proven technology that is supported by volunteers all over the world</a:t>
            </a:r>
          </a:p>
          <a:p>
            <a:r>
              <a:rPr lang="en-US" dirty="0"/>
              <a:t>Flexible and adaptable to different environments</a:t>
            </a:r>
          </a:p>
          <a:p>
            <a:r>
              <a:rPr lang="en-US" dirty="0"/>
              <a:t>Open Registration</a:t>
            </a:r>
          </a:p>
          <a:p>
            <a:pPr lvl="1"/>
            <a:r>
              <a:rPr lang="en-US" dirty="0"/>
              <a:t>No new SIM Card required</a:t>
            </a:r>
          </a:p>
          <a:p>
            <a:pPr lvl="1"/>
            <a:r>
              <a:rPr lang="en-US" dirty="0"/>
              <a:t>Users are either added manually or register through SMS</a:t>
            </a:r>
          </a:p>
          <a:p>
            <a:r>
              <a:rPr lang="en-US" dirty="0"/>
              <a:t>Nearby microcells connect together to form a “mesh network”</a:t>
            </a:r>
          </a:p>
          <a:p>
            <a:r>
              <a:rPr lang="en-US" dirty="0"/>
              <a:t>Upgradable to 3G or 4G in the future</a:t>
            </a:r>
          </a:p>
          <a:p>
            <a:r>
              <a:rPr lang="en-US" dirty="0"/>
              <a:t>Can be set up and operated without technical expertise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B6AD0A-FD20-4D4D-828B-0696E973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89472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B86EEAC6-011F-4499-ACFF-2FDC742DB0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0F14D-B6E6-40EA-96B4-4E18D0CF9D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DCCCDCCF-DDE7-4FF9-BA8E-DFD3AC93A6C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static.pexels.com/photos/94844/pexels-photo-94844.jpeg">
            <a:extLst>
              <a:ext uri="{FF2B5EF4-FFF2-40B4-BE49-F238E27FC236}">
                <a16:creationId xmlns:a16="http://schemas.microsoft.com/office/drawing/2014/main" id="{E4702D00-A7A6-43C3-958E-A444EF9D8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 bwMode="auto">
          <a:xfrm>
            <a:off x="20" y="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01F5979-1992-492E-ABBD-62EBC1016C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2352FE0-ACFA-479E-A574-CED1C035D3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77CB93F-A0E2-4BBE-B2FC-E93932C7EC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21BBCA-FA0B-4C66-89B3-3A395E21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default web page that appears upon connecting to the microcell’s network with a web browser</a:t>
            </a:r>
          </a:p>
          <a:p>
            <a:pPr lvl="1"/>
            <a:r>
              <a:rPr lang="en-US" dirty="0"/>
              <a:t>A common feature in large </a:t>
            </a:r>
            <a:r>
              <a:rPr lang="en-US" dirty="0" err="1"/>
              <a:t>WiFi</a:t>
            </a:r>
            <a:r>
              <a:rPr lang="en-US" dirty="0"/>
              <a:t> networks at hotels or airports</a:t>
            </a:r>
          </a:p>
          <a:p>
            <a:r>
              <a:rPr lang="en-US" dirty="0"/>
              <a:t>Provides official updates from the government or other emergency services</a:t>
            </a:r>
          </a:p>
          <a:p>
            <a:r>
              <a:rPr lang="en-US" dirty="0"/>
              <a:t>Has maps of surrounding area through Google Crisis Maps</a:t>
            </a:r>
          </a:p>
          <a:p>
            <a:r>
              <a:rPr lang="en-US" dirty="0"/>
              <a:t>Useful web resources and phone numbers to call</a:t>
            </a:r>
          </a:p>
          <a:p>
            <a:r>
              <a:rPr lang="en-US" dirty="0"/>
              <a:t>A forum for community peer-to-peer assistance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59295-4757-4216-ACAB-9BBE3DB6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Web Portal</a:t>
            </a:r>
          </a:p>
        </p:txBody>
      </p:sp>
    </p:spTree>
    <p:extLst>
      <p:ext uri="{BB962C8B-B14F-4D97-AF65-F5344CB8AC3E}">
        <p14:creationId xmlns:p14="http://schemas.microsoft.com/office/powerpoint/2010/main" val="37827688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00AB44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00B0F0"/>
      </a:hlink>
      <a:folHlink>
        <a:srgbClr val="EE7008"/>
      </a:folHlink>
    </a:clrScheme>
    <a:fontScheme name="Custom 1">
      <a:majorFont>
        <a:latin typeface="Microsoft JhengHei"/>
        <a:ea typeface=""/>
        <a:cs typeface=""/>
      </a:majorFont>
      <a:minorFont>
        <a:latin typeface="Corbel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66</TotalTime>
  <Words>350</Words>
  <Application>Microsoft Office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Microsoft JhengHei</vt:lpstr>
      <vt:lpstr>Arial</vt:lpstr>
      <vt:lpstr>Calibri</vt:lpstr>
      <vt:lpstr>Calibri Light</vt:lpstr>
      <vt:lpstr>Corbel</vt:lpstr>
      <vt:lpstr>Wingdings 2</vt:lpstr>
      <vt:lpstr>Frame</vt:lpstr>
      <vt:lpstr>Custom Design</vt:lpstr>
      <vt:lpstr>Portable Cell Initiative</vt:lpstr>
      <vt:lpstr>Overview</vt:lpstr>
      <vt:lpstr>Business Model</vt:lpstr>
      <vt:lpstr>Design</vt:lpstr>
      <vt:lpstr>Features</vt:lpstr>
      <vt:lpstr>Web Portal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Cell Initiative</dc:title>
  <dc:creator>Arpad Kovesdy</dc:creator>
  <cp:lastModifiedBy>Arpad Kovesdy</cp:lastModifiedBy>
  <cp:revision>9</cp:revision>
  <dcterms:created xsi:type="dcterms:W3CDTF">2017-11-07T00:22:33Z</dcterms:created>
  <dcterms:modified xsi:type="dcterms:W3CDTF">2017-11-12T04:15:27Z</dcterms:modified>
</cp:coreProperties>
</file>